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F8476-CBFC-48BA-B15F-1D542030101C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A1637-032D-44E1-8E99-8CB1B2D6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9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ctc.edu/class-search/index.php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</a:p>
          <a:p>
            <a:r>
              <a:rPr lang="en-US" dirty="0" smtClean="0"/>
              <a:t>Introduce yourself</a:t>
            </a:r>
            <a:r>
              <a:rPr lang="en-US" baseline="0" dirty="0" smtClean="0"/>
              <a:t> and your role at the college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EBE72-5255-47FD-8A3C-DF98EE97AA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060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WCTC offers a variety of associate degree and continuing education courses via the Internet. These courses are designed for the independent student in need of a flexible learning option to fit their busy schedule. Students who choose Internet classes will use WCTC's web-based Blackboard course tool to complete homework, participate in class activities, and communicate with classmates and instructors.</a:t>
            </a:r>
          </a:p>
          <a:p>
            <a:endParaRPr lang="en-US" dirty="0" smtClean="0"/>
          </a:p>
          <a:p>
            <a:r>
              <a:rPr lang="en-US" dirty="0" smtClean="0"/>
              <a:t>Search for internet courses through the </a:t>
            </a:r>
            <a:r>
              <a:rPr lang="en-US" dirty="0" smtClean="0">
                <a:hlinkClick r:id="rId3" action="ppaction://hlinkfile"/>
              </a:rPr>
              <a:t>Course Search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Courses delivered online can be a flexible and convenient way to take college-level courses, but students taking these courses need to disciplined, self-motivated and capable learners. Prior to registering for an Internet course it is important for students to carefully review their personal learning style, motivation and commitment to learning success.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EBE72-5255-47FD-8A3C-DF98EE97AA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070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determine this method of learning is right for you and you are enrolling in your first WCTC online course – even if you have taken an online course in high school or at another college or university – you will be required to complete the mandatory online orientation prior to starting the regular online course. </a:t>
            </a:r>
          </a:p>
          <a:p>
            <a:endParaRPr lang="en-US" dirty="0" smtClean="0"/>
          </a:p>
          <a:p>
            <a:r>
              <a:rPr lang="en-US" dirty="0" smtClean="0"/>
              <a:t>The new orientation will be required for all new online learners registering for fall semester online classes.</a:t>
            </a:r>
          </a:p>
          <a:p>
            <a:endParaRPr lang="en-US" dirty="0" smtClean="0"/>
          </a:p>
          <a:p>
            <a:r>
              <a:rPr lang="en-US" dirty="0" smtClean="0"/>
              <a:t>The WCTC Online Learning Orientation course introduces new online learners to:</a:t>
            </a:r>
          </a:p>
          <a:p>
            <a:pPr marL="171441" indent="-171441">
              <a:buFont typeface="Arial" pitchFamily="34" charset="0"/>
              <a:buChar char="•"/>
            </a:pPr>
            <a:r>
              <a:rPr lang="en-US" dirty="0" smtClean="0"/>
              <a:t>Technology requirements and tools used in online learning at WCTC. </a:t>
            </a:r>
          </a:p>
          <a:p>
            <a:pPr marL="171441" indent="-171441">
              <a:buFont typeface="Arial" pitchFamily="34" charset="0"/>
              <a:buChar char="•"/>
            </a:pPr>
            <a:r>
              <a:rPr lang="en-US" dirty="0" smtClean="0"/>
              <a:t>Appropriate student skills and learning style requirements. </a:t>
            </a:r>
          </a:p>
          <a:p>
            <a:pPr marL="171441" indent="-171441">
              <a:buFont typeface="Arial" pitchFamily="34" charset="0"/>
              <a:buChar char="•"/>
            </a:pPr>
            <a:r>
              <a:rPr lang="en-US" dirty="0" smtClean="0"/>
              <a:t>Student motivation and responsibilities for successful online course completion.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EBE72-5255-47FD-8A3C-DF98EE97AA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466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Blackboard is a web-based learning system used by WCTC for sharing instructional resources, engaging</a:t>
            </a:r>
            <a:r>
              <a:rPr lang="en-US" baseline="0" dirty="0" smtClean="0"/>
              <a:t> </a:t>
            </a:r>
            <a:r>
              <a:rPr lang="en-US" dirty="0" smtClean="0"/>
              <a:t>students for online interaction and for educational assessment. It is a web-based program/software built to enhance teaching methods and the learning processes of students. Every</a:t>
            </a:r>
            <a:r>
              <a:rPr lang="en-US" baseline="0" dirty="0" smtClean="0"/>
              <a:t> student has a Blackboard account and every course you enroll in will have a Blackboard section available. </a:t>
            </a:r>
          </a:p>
          <a:p>
            <a:endParaRPr lang="en-US" baseline="0" dirty="0" smtClean="0"/>
          </a:p>
          <a:p>
            <a:pPr algn="l"/>
            <a:r>
              <a:rPr lang="en-US" baseline="0" dirty="0" smtClean="0"/>
              <a:t>Note: not all courses taught use the Blackboard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EBE72-5255-47FD-8A3C-DF98EE97AA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464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EBE72-5255-47FD-8A3C-DF98EE97AA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142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WCTC Learn, you get:</a:t>
            </a:r>
          </a:p>
          <a:p>
            <a:r>
              <a:rPr lang="en-US" b="1" dirty="0"/>
              <a:t>1. Instant Course Access</a:t>
            </a:r>
            <a:r>
              <a:rPr lang="en-US" dirty="0"/>
              <a:t>. View and post back to key areas of your Blackboard courses and organizations, including Announcements, Discussion Boards,</a:t>
            </a:r>
          </a:p>
          <a:p>
            <a:r>
              <a:rPr lang="en-US" dirty="0"/>
              <a:t>Blogs and Journals.</a:t>
            </a:r>
          </a:p>
          <a:p>
            <a:r>
              <a:rPr lang="en-US" b="1" dirty="0"/>
              <a:t>2. Network and Wireless Connectivity</a:t>
            </a:r>
            <a:r>
              <a:rPr lang="en-US" dirty="0"/>
              <a:t>. Access your courses on your cellular provider’s network or over Wi-Fi using select Android and Apple® iPad™</a:t>
            </a:r>
            <a:r>
              <a:rPr lang="en-US" dirty="0" smtClean="0"/>
              <a:t>, iPod </a:t>
            </a:r>
            <a:r>
              <a:rPr lang="en-US" dirty="0"/>
              <a:t>touch® and iPhone® devices.</a:t>
            </a:r>
          </a:p>
          <a:p>
            <a:r>
              <a:rPr lang="en-US" b="1" dirty="0"/>
              <a:t>3. Free Mobile App</a:t>
            </a:r>
            <a:r>
              <a:rPr lang="en-US" dirty="0"/>
              <a:t>. Download the “WCTC Learn” app from the app store for your device at no cost.</a:t>
            </a:r>
          </a:p>
          <a:p>
            <a:r>
              <a:rPr lang="en-US" b="1" dirty="0"/>
              <a:t>4. WCTC Learn Campus</a:t>
            </a:r>
            <a:r>
              <a:rPr lang="en-US" dirty="0"/>
              <a:t>. Extends access to important campus resources that include:</a:t>
            </a:r>
          </a:p>
          <a:p>
            <a:r>
              <a:rPr lang="en-US" dirty="0"/>
              <a:t>• Class Search</a:t>
            </a:r>
          </a:p>
          <a:p>
            <a:r>
              <a:rPr lang="en-US" dirty="0"/>
              <a:t>• Library</a:t>
            </a:r>
          </a:p>
          <a:p>
            <a:r>
              <a:rPr lang="en-US" dirty="0"/>
              <a:t>• Emergency Numbers</a:t>
            </a:r>
          </a:p>
          <a:p>
            <a:r>
              <a:rPr lang="en-US" dirty="0"/>
              <a:t>• Maps</a:t>
            </a:r>
          </a:p>
          <a:p>
            <a:r>
              <a:rPr lang="en-US" dirty="0"/>
              <a:t>• WCTC Social Media</a:t>
            </a:r>
          </a:p>
          <a:p>
            <a:r>
              <a:rPr lang="en-US" dirty="0"/>
              <a:t>• Campus 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EBE72-5255-47FD-8A3C-DF98EE97AA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691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Cloud based</a:t>
            </a:r>
            <a:r>
              <a:rPr lang="en-US" baseline="0" dirty="0" smtClean="0"/>
              <a:t> printing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$34 allotment for as long as you are a student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You can pay with your myCard or you can use a credit card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You can print from any computer on campus or from your USB drive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Download the drivers to your personal device at WEPAnow.com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Print anywhere there is a kiosk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2B07F-9C24-466B-B9C6-A6B41D980E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129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2B07F-9C24-466B-B9C6-A6B41D980E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858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Supports all technology</a:t>
            </a:r>
            <a:r>
              <a:rPr lang="en-US" baseline="0" dirty="0" smtClean="0"/>
              <a:t> issues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Wireless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Email on mobile devices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Printing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WCTC owned computers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Software applications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2B07F-9C24-466B-B9C6-A6B41D980E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886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EBE72-5255-47FD-8A3C-DF98EE97AA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626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 summary of the WCTC Student Technology Resources topics to be covered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EBE72-5255-47FD-8A3C-DF98EE97AA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805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Click</a:t>
            </a:r>
            <a:r>
              <a:rPr lang="en-US" baseline="0" dirty="0" smtClean="0"/>
              <a:t> and bring in the WWW graphic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Next click will bring in the WCTC home page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Explain where myWCTC is found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gateway to your computing resources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2B07F-9C24-466B-B9C6-A6B41D980E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22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 an overview of student authentication and login</a:t>
            </a:r>
          </a:p>
          <a:p>
            <a:pPr marL="171441" indent="-171441">
              <a:buFont typeface="Arial" pitchFamily="34" charset="0"/>
              <a:buChar char="•"/>
            </a:pPr>
            <a:r>
              <a:rPr lang="en-US" dirty="0" smtClean="0"/>
              <a:t>Username format</a:t>
            </a:r>
          </a:p>
          <a:p>
            <a:pPr marL="171441" indent="-171441">
              <a:buFont typeface="Arial" pitchFamily="34" charset="0"/>
              <a:buChar char="•"/>
            </a:pPr>
            <a:r>
              <a:rPr lang="en-US" dirty="0" smtClean="0"/>
              <a:t>Password default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Talk about</a:t>
            </a:r>
            <a:r>
              <a:rPr lang="en-US" baseline="0" dirty="0" smtClean="0"/>
              <a:t> user name and password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Passwords are like your toothbrush “</a:t>
            </a:r>
            <a:r>
              <a:rPr lang="en-US" b="1" baseline="0" dirty="0" smtClean="0"/>
              <a:t>don’t share with anyone”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Encourage to change their PW by hitting CTL/ALT/DELETE and the 3</a:t>
            </a:r>
            <a:r>
              <a:rPr lang="en-US" b="0" baseline="30000" dirty="0" smtClean="0"/>
              <a:t>rd</a:t>
            </a:r>
            <a:r>
              <a:rPr lang="en-US" b="0" baseline="0" dirty="0" smtClean="0"/>
              <a:t> option is change PW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MyCard acts as identification available at the Service Desk B-108 will be our new location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Fitness center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SGA events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Financial Aid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Printing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Library/Hub/Grind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2B07F-9C24-466B-B9C6-A6B41D980E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72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</a:t>
            </a:r>
            <a:r>
              <a:rPr lang="en-US" baseline="0" dirty="0" smtClean="0"/>
              <a:t> students application menu</a:t>
            </a:r>
          </a:p>
          <a:p>
            <a:pPr marL="620091" marR="0" lvl="1" indent="-17144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My Account</a:t>
            </a:r>
          </a:p>
          <a:p>
            <a:pPr marL="1077291" marR="0" lvl="2" indent="-17144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Emphasizing where to find myWCTC Account and what’s in it </a:t>
            </a:r>
          </a:p>
          <a:p>
            <a:pPr marL="620091" lvl="1" indent="-171441">
              <a:buFont typeface="Arial" pitchFamily="34" charset="0"/>
              <a:buChar char="•"/>
            </a:pPr>
            <a:r>
              <a:rPr lang="en-US" baseline="0" dirty="0" err="1" smtClean="0"/>
              <a:t>myWCTCmail</a:t>
            </a:r>
            <a:endParaRPr lang="en-US" baseline="0" dirty="0" smtClean="0"/>
          </a:p>
          <a:p>
            <a:pPr marL="620091" lvl="1" indent="-171441">
              <a:buFont typeface="Arial" pitchFamily="34" charset="0"/>
              <a:buChar char="•"/>
            </a:pPr>
            <a:r>
              <a:rPr lang="en-US" baseline="0" dirty="0" smtClean="0"/>
              <a:t>Blackboard</a:t>
            </a:r>
          </a:p>
          <a:p>
            <a:pPr marL="620091" lvl="1" indent="-171441">
              <a:buFont typeface="Arial" pitchFamily="34" charset="0"/>
              <a:buChar char="•"/>
            </a:pPr>
            <a:r>
              <a:rPr lang="en-US" baseline="0" dirty="0" smtClean="0"/>
              <a:t>Technology Resources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2B07F-9C24-466B-B9C6-A6B41D980E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811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myWCTCmail</a:t>
            </a:r>
            <a:r>
              <a:rPr lang="en-US" baseline="0" dirty="0" smtClean="0"/>
              <a:t> and student cloud-based tools:</a:t>
            </a:r>
          </a:p>
          <a:p>
            <a:pPr marL="171441" indent="-171441">
              <a:buFont typeface="Arial" pitchFamily="34" charset="0"/>
              <a:buChar char="•"/>
            </a:pPr>
            <a:r>
              <a:rPr lang="en-US" baseline="0" dirty="0" smtClean="0"/>
              <a:t>Student email - Outlook</a:t>
            </a:r>
          </a:p>
          <a:p>
            <a:pPr marL="171441" indent="-171441">
              <a:buFont typeface="Arial" pitchFamily="34" charset="0"/>
              <a:buChar char="•"/>
            </a:pPr>
            <a:r>
              <a:rPr lang="en-US" baseline="0" dirty="0" smtClean="0"/>
              <a:t>Review format of student email address</a:t>
            </a:r>
          </a:p>
          <a:p>
            <a:pPr marL="171441" indent="-171441">
              <a:buFont typeface="Arial" pitchFamily="34" charset="0"/>
              <a:buChar char="•"/>
            </a:pPr>
            <a:r>
              <a:rPr lang="en-US" baseline="0" dirty="0" smtClean="0"/>
              <a:t>Review college policy of sending official college email only to a WCTC student account</a:t>
            </a:r>
          </a:p>
          <a:p>
            <a:pPr marL="171441" indent="-171441">
              <a:buFont typeface="Arial" pitchFamily="34" charset="0"/>
              <a:buChar char="•"/>
            </a:pPr>
            <a:r>
              <a:rPr lang="en-US" baseline="0" dirty="0" smtClean="0"/>
              <a:t>Review email forwarding issues (SPAM filtering)</a:t>
            </a:r>
          </a:p>
          <a:p>
            <a:pPr marL="171441" indent="-17144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EBE72-5255-47FD-8A3C-DF98EE97AA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402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With Outlook Live you can send and receive email on the Web and on your mobile phone. With this free email service to communicate with students and faculty, you’ll experience:</a:t>
            </a:r>
          </a:p>
          <a:p>
            <a:endParaRPr lang="en-US" dirty="0"/>
          </a:p>
          <a:p>
            <a:pPr marL="171441" indent="-171441">
              <a:buFont typeface="Arial" pitchFamily="34" charset="0"/>
              <a:buChar char="•"/>
            </a:pPr>
            <a:r>
              <a:rPr lang="en-US" dirty="0"/>
              <a:t>Full access to your email through the Web with Internet Explorer, Safari, or Firefox</a:t>
            </a:r>
          </a:p>
          <a:p>
            <a:pPr marL="171441" indent="-171441">
              <a:buFont typeface="Arial" pitchFamily="34" charset="0"/>
              <a:buChar char="•"/>
            </a:pPr>
            <a:r>
              <a:rPr lang="en-US" dirty="0" smtClean="0"/>
              <a:t>Your </a:t>
            </a:r>
            <a:r>
              <a:rPr lang="en-US" dirty="0"/>
              <a:t>own mailbox with a 10GB capacity</a:t>
            </a:r>
          </a:p>
          <a:p>
            <a:pPr marL="171441" indent="-171441">
              <a:buFont typeface="Arial" pitchFamily="34" charset="0"/>
              <a:buChar char="•"/>
            </a:pPr>
            <a:r>
              <a:rPr lang="en-US" dirty="0"/>
              <a:t>Access to your school’s email address book as well as your own personal address book (or one that you create), as well the ability to create new distribution lists</a:t>
            </a:r>
          </a:p>
          <a:p>
            <a:pPr marL="171441" indent="-171441">
              <a:buFont typeface="Arial" pitchFamily="34" charset="0"/>
              <a:buChar char="•"/>
            </a:pPr>
            <a:r>
              <a:rPr lang="en-US" dirty="0"/>
              <a:t>Calendar sharing and contact availability views for scheduling meetings </a:t>
            </a:r>
          </a:p>
          <a:p>
            <a:pPr marL="171441" indent="-171441">
              <a:buFont typeface="Arial" pitchFamily="34" charset="0"/>
              <a:buChar char="•"/>
            </a:pPr>
            <a:r>
              <a:rPr lang="en-US" dirty="0"/>
              <a:t>Access to your email from your compatible mobile </a:t>
            </a:r>
            <a:r>
              <a:rPr lang="en-US" dirty="0" smtClean="0"/>
              <a:t>device</a:t>
            </a:r>
          </a:p>
          <a:p>
            <a:pPr marL="171441" indent="-171441">
              <a:buFont typeface="Arial" pitchFamily="34" charset="0"/>
              <a:buChar char="•"/>
            </a:pPr>
            <a:r>
              <a:rPr lang="en-US" dirty="0" smtClean="0"/>
              <a:t>Lifetime account</a:t>
            </a:r>
            <a:endParaRPr lang="en-US" dirty="0"/>
          </a:p>
          <a:p>
            <a:endParaRPr lang="en-US" baseline="0" dirty="0" smtClean="0"/>
          </a:p>
          <a:p>
            <a:r>
              <a:rPr lang="en-US" baseline="0" dirty="0" smtClean="0"/>
              <a:t>Features</a:t>
            </a:r>
          </a:p>
          <a:p>
            <a:pPr marL="171441" indent="-171441">
              <a:buFont typeface="Arial" pitchFamily="34" charset="0"/>
              <a:buChar char="•"/>
            </a:pPr>
            <a:r>
              <a:rPr lang="en-US" baseline="0" dirty="0" smtClean="0"/>
              <a:t>Inbox – 50 GB</a:t>
            </a:r>
          </a:p>
          <a:p>
            <a:pPr marL="171441" indent="-171441">
              <a:buFont typeface="Arial" pitchFamily="34" charset="0"/>
              <a:buChar char="•"/>
            </a:pPr>
            <a:r>
              <a:rPr lang="en-US" baseline="0" dirty="0" smtClean="0"/>
              <a:t>Calendar</a:t>
            </a:r>
          </a:p>
          <a:p>
            <a:pPr marL="171441" indent="-171441">
              <a:buFont typeface="Arial" pitchFamily="34" charset="0"/>
              <a:buChar char="•"/>
            </a:pPr>
            <a:r>
              <a:rPr lang="en-US" baseline="0" dirty="0" smtClean="0"/>
              <a:t>Contacts</a:t>
            </a:r>
          </a:p>
          <a:p>
            <a:pPr marL="171441" indent="-171441">
              <a:buFont typeface="Arial" pitchFamily="34" charset="0"/>
              <a:buChar char="•"/>
            </a:pPr>
            <a:r>
              <a:rPr lang="en-US" baseline="0" dirty="0" smtClean="0"/>
              <a:t>Tasks</a:t>
            </a:r>
          </a:p>
          <a:p>
            <a:pPr marL="171441" indent="-17144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EBE72-5255-47FD-8A3C-DF98EE97AA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759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OneDrive </a:t>
            </a:r>
            <a:r>
              <a:rPr lang="en-GB" dirty="0"/>
              <a:t>is a way to store your files online conveniently and securely. With </a:t>
            </a:r>
            <a:r>
              <a:rPr lang="en-GB" dirty="0" smtClean="0"/>
              <a:t>OneDrive</a:t>
            </a:r>
            <a:r>
              <a:rPr lang="en-GB" dirty="0"/>
              <a:t>, you get </a:t>
            </a:r>
            <a:r>
              <a:rPr lang="en-GB" dirty="0" smtClean="0"/>
              <a:t>1 TB </a:t>
            </a:r>
            <a:r>
              <a:rPr lang="en-GB" dirty="0"/>
              <a:t>of free storage space you can use to:</a:t>
            </a:r>
            <a:endParaRPr lang="en-US" dirty="0"/>
          </a:p>
          <a:p>
            <a:pPr marL="171441" indent="-171441">
              <a:buFont typeface="Arial" pitchFamily="34" charset="0"/>
              <a:buChar char="•"/>
            </a:pPr>
            <a:r>
              <a:rPr lang="en-US" dirty="0"/>
              <a:t>Password-protect important files and folders</a:t>
            </a:r>
            <a:endParaRPr lang="en-GB" dirty="0"/>
          </a:p>
          <a:p>
            <a:pPr marL="171441" indent="-171441">
              <a:buFont typeface="Arial" pitchFamily="34" charset="0"/>
              <a:buChar char="•"/>
            </a:pPr>
            <a:r>
              <a:rPr lang="en-US" dirty="0"/>
              <a:t>Manage all of your files, folders and subfolders</a:t>
            </a:r>
            <a:endParaRPr lang="en-GB" dirty="0"/>
          </a:p>
          <a:p>
            <a:pPr marL="171441" indent="-171441">
              <a:buFont typeface="Arial" pitchFamily="34" charset="0"/>
              <a:buChar char="•"/>
            </a:pPr>
            <a:r>
              <a:rPr lang="en-US" dirty="0"/>
              <a:t>Share your </a:t>
            </a:r>
            <a:r>
              <a:rPr lang="en-US" dirty="0" smtClean="0"/>
              <a:t>OneDrive </a:t>
            </a:r>
            <a:r>
              <a:rPr lang="en-US" dirty="0"/>
              <a:t>folders with contacts</a:t>
            </a:r>
            <a:endParaRPr lang="en-GB" dirty="0"/>
          </a:p>
          <a:p>
            <a:pPr marL="171441" indent="-171441">
              <a:buFont typeface="Arial" pitchFamily="34" charset="0"/>
              <a:buChar char="•"/>
            </a:pPr>
            <a:r>
              <a:rPr lang="en-US" dirty="0"/>
              <a:t>Assign individual permissions (to read, modify, delete)</a:t>
            </a:r>
            <a:endParaRPr lang="en-GB" dirty="0"/>
          </a:p>
          <a:p>
            <a:pPr marL="171441" indent="-171441">
              <a:buFont typeface="Arial" pitchFamily="34" charset="0"/>
              <a:buChar char="•"/>
            </a:pPr>
            <a:r>
              <a:rPr lang="en-US" dirty="0"/>
              <a:t>Use easy “drag and drop” file upload and sharing features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EBE72-5255-47FD-8A3C-DF98EE97AA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313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WCTC</a:t>
            </a:r>
            <a:r>
              <a:rPr lang="en-US" baseline="0" dirty="0" smtClean="0"/>
              <a:t> email account includes Office Web apps A.K.A Office 365 (main apps are Word, PowerPoint, Excel)</a:t>
            </a:r>
          </a:p>
          <a:p>
            <a:r>
              <a:rPr lang="en-US" baseline="0" dirty="0" smtClean="0"/>
              <a:t>Saves automatically to OneDrive</a:t>
            </a:r>
          </a:p>
          <a:p>
            <a:r>
              <a:rPr lang="en-US" baseline="0" dirty="0" smtClean="0"/>
              <a:t>Edit the files on line or in the full program</a:t>
            </a:r>
          </a:p>
          <a:p>
            <a:r>
              <a:rPr lang="en-US" baseline="0" dirty="0" smtClean="0"/>
              <a:t>Also includes OneNote and Docs.com</a:t>
            </a:r>
          </a:p>
          <a:p>
            <a:r>
              <a:rPr lang="en-US" baseline="0" dirty="0" smtClean="0"/>
              <a:t>Currently a free download to install Office 365 on your PC</a:t>
            </a:r>
          </a:p>
          <a:p>
            <a:r>
              <a:rPr lang="en-US" baseline="0" dirty="0" smtClean="0"/>
              <a:t>Office Mobile and OneDrive also available in Google Play and the Apple store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2B07F-9C24-466B-B9C6-A6B41D980E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272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57112712-5796-4706-8E95-2426FE0720B7}" type="datetimeFigureOut">
              <a:rPr lang="en-US" smtClean="0">
                <a:solidFill>
                  <a:srgbClr val="B4A59F"/>
                </a:solidFill>
              </a:rPr>
              <a:pPr/>
              <a:t>3/9/2017</a:t>
            </a:fld>
            <a:endParaRPr lang="en-US">
              <a:solidFill>
                <a:srgbClr val="B4A59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US">
              <a:solidFill>
                <a:srgbClr val="B4A59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2D231AE-5457-4398-AE3A-AAB9203B36B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306" y="6096000"/>
            <a:ext cx="2446637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27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2712-5796-4706-8E95-2426FE0720B7}" type="datetimeFigureOut">
              <a:rPr lang="en-US" smtClean="0">
                <a:solidFill>
                  <a:srgbClr val="B4A59F"/>
                </a:solidFill>
              </a:rPr>
              <a:pPr/>
              <a:t>3/9/2017</a:t>
            </a:fld>
            <a:endParaRPr lang="en-US">
              <a:solidFill>
                <a:srgbClr val="B4A59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4A59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31AE-5457-4398-AE3A-AAB9203B3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2712-5796-4706-8E95-2426FE0720B7}" type="datetimeFigureOut">
              <a:rPr lang="en-US" smtClean="0">
                <a:solidFill>
                  <a:srgbClr val="B4A59F"/>
                </a:solidFill>
              </a:rPr>
              <a:pPr/>
              <a:t>3/9/2017</a:t>
            </a:fld>
            <a:endParaRPr lang="en-US">
              <a:solidFill>
                <a:srgbClr val="B4A59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4A59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31AE-5457-4398-AE3A-AAB9203B3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8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2712-5796-4706-8E95-2426FE0720B7}" type="datetimeFigureOut">
              <a:rPr lang="en-US" smtClean="0">
                <a:solidFill>
                  <a:srgbClr val="B4A59F"/>
                </a:solidFill>
              </a:rPr>
              <a:pPr/>
              <a:t>3/9/2017</a:t>
            </a:fld>
            <a:endParaRPr lang="en-US">
              <a:solidFill>
                <a:srgbClr val="B4A59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4A59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31AE-5457-4398-AE3A-AAB9203B3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3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2712-5796-4706-8E95-2426FE0720B7}" type="datetimeFigureOut">
              <a:rPr lang="en-US" smtClean="0">
                <a:solidFill>
                  <a:srgbClr val="B4A59F"/>
                </a:solidFill>
              </a:rPr>
              <a:pPr/>
              <a:t>3/9/2017</a:t>
            </a:fld>
            <a:endParaRPr lang="en-US">
              <a:solidFill>
                <a:srgbClr val="B4A59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4A59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31AE-5457-4398-AE3A-AAB9203B3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1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2712-5796-4706-8E95-2426FE0720B7}" type="datetimeFigureOut">
              <a:rPr lang="en-US" smtClean="0">
                <a:solidFill>
                  <a:srgbClr val="B4A59F"/>
                </a:solidFill>
              </a:rPr>
              <a:pPr/>
              <a:t>3/9/2017</a:t>
            </a:fld>
            <a:endParaRPr lang="en-US">
              <a:solidFill>
                <a:srgbClr val="B4A59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4A59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31AE-5457-4398-AE3A-AAB9203B3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2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7112712-5796-4706-8E95-2426FE0720B7}" type="datetimeFigureOut">
              <a:rPr lang="en-US" smtClean="0">
                <a:solidFill>
                  <a:srgbClr val="B4A59F"/>
                </a:solidFill>
              </a:rPr>
              <a:pPr/>
              <a:t>3/9/2017</a:t>
            </a:fld>
            <a:endParaRPr lang="en-US">
              <a:solidFill>
                <a:srgbClr val="B4A59F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2D231AE-5457-4398-AE3A-AAB9203B36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B4A5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4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57112712-5796-4706-8E95-2426FE0720B7}" type="datetimeFigureOut">
              <a:rPr lang="en-US" smtClean="0">
                <a:solidFill>
                  <a:srgbClr val="B4A59F"/>
                </a:solidFill>
              </a:rPr>
              <a:pPr/>
              <a:t>3/9/2017</a:t>
            </a:fld>
            <a:endParaRPr lang="en-US">
              <a:solidFill>
                <a:srgbClr val="B4A59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>
              <a:solidFill>
                <a:srgbClr val="B4A59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82D231AE-5457-4398-AE3A-AAB9203B3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9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2712-5796-4706-8E95-2426FE0720B7}" type="datetimeFigureOut">
              <a:rPr lang="en-US" smtClean="0">
                <a:solidFill>
                  <a:srgbClr val="B4A59F"/>
                </a:solidFill>
              </a:rPr>
              <a:pPr/>
              <a:t>3/9/2017</a:t>
            </a:fld>
            <a:endParaRPr lang="en-US">
              <a:solidFill>
                <a:srgbClr val="B4A59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4A59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31AE-5457-4398-AE3A-AAB9203B3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4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2712-5796-4706-8E95-2426FE0720B7}" type="datetimeFigureOut">
              <a:rPr lang="en-US" smtClean="0">
                <a:solidFill>
                  <a:srgbClr val="B4A59F"/>
                </a:solidFill>
              </a:rPr>
              <a:pPr/>
              <a:t>3/9/2017</a:t>
            </a:fld>
            <a:endParaRPr lang="en-US">
              <a:solidFill>
                <a:srgbClr val="B4A59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4A59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31AE-5457-4398-AE3A-AAB9203B3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4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2712-5796-4706-8E95-2426FE0720B7}" type="datetimeFigureOut">
              <a:rPr lang="en-US" smtClean="0">
                <a:solidFill>
                  <a:srgbClr val="B4A59F"/>
                </a:solidFill>
              </a:rPr>
              <a:pPr/>
              <a:t>3/9/2017</a:t>
            </a:fld>
            <a:endParaRPr lang="en-US">
              <a:solidFill>
                <a:srgbClr val="B4A59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4A59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31AE-5457-4398-AE3A-AAB9203B3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1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7112712-5796-4706-8E95-2426FE0720B7}" type="datetimeFigureOut">
              <a:rPr lang="en-US" smtClean="0">
                <a:solidFill>
                  <a:srgbClr val="B4A59F"/>
                </a:solidFill>
              </a:rPr>
              <a:pPr/>
              <a:t>3/9/2017</a:t>
            </a:fld>
            <a:endParaRPr lang="en-US">
              <a:solidFill>
                <a:srgbClr val="B4A59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>
              <a:solidFill>
                <a:srgbClr val="B4A59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2D231AE-5457-4398-AE3A-AAB9203B36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306" y="6096000"/>
            <a:ext cx="2446637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4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ctc.edu/current-students/technology/use-onecard.pdf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c54Pr2RaZI" TargetMode="Externa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wctc.edu/current-students/technology/use-onecard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187576"/>
            <a:ext cx="8458200" cy="1470025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dobe Gothic Std B" pitchFamily="34" charset="-128"/>
                <a:ea typeface="Adobe Gothic Std B" pitchFamily="34" charset="-128"/>
              </a:rPr>
              <a:t>WCTC</a:t>
            </a:r>
            <a:r>
              <a:rPr lang="en-US" sz="4800" dirty="0">
                <a:latin typeface="Adobe Gothic Std B" pitchFamily="34" charset="-128"/>
                <a:ea typeface="Adobe Gothic Std B" pitchFamily="34" charset="-128"/>
              </a:rPr>
              <a:t> Student </a:t>
            </a:r>
            <a:r>
              <a:rPr lang="en-US" sz="4800" dirty="0">
                <a:latin typeface="Adobe Gothic Std B" pitchFamily="34" charset="-128"/>
                <a:ea typeface="Adobe Gothic Std B" pitchFamily="34" charset="-128"/>
              </a:rPr>
              <a:t>Technology Resources</a:t>
            </a:r>
            <a:endParaRPr lang="en-US" sz="4800" dirty="0"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1026" name="Picture 2" descr="https://encrypted-tbn3.gstatic.com/images?q=tbn:ANd9GcQIQ7109c-OMyqZDOe5KbDdrshjV63BYrRfMZ6AWnwHwNt-oz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6413">
            <a:off x="8324763" y="4489952"/>
            <a:ext cx="1663121" cy="90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791">
            <a:off x="3631162" y="4669982"/>
            <a:ext cx="868731" cy="1665881"/>
          </a:xfrm>
          <a:prstGeom prst="rect">
            <a:avLst/>
          </a:prstGeom>
        </p:spPr>
      </p:pic>
      <p:pic>
        <p:nvPicPr>
          <p:cNvPr id="1028" name="Picture 4" descr="https://encrypted-tbn0.gstatic.com/images?q=tbn:ANd9GcRfQFe3-HoqkZX9lYxvQIZ7ye0EVsSwP-2My3lovia7rpJhFdy1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3602">
            <a:off x="1950667" y="4145041"/>
            <a:ext cx="1088786" cy="104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modmyi.com/images/akshay/MS-Office-36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4792">
            <a:off x="2047514" y="847703"/>
            <a:ext cx="1907626" cy="83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RCOORO~1\AppData\Local\Temp\SNAGHTMLba92d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084" y="4490137"/>
            <a:ext cx="2523316" cy="158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669" y="381000"/>
            <a:ext cx="1792333" cy="112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7383">
            <a:off x="7832678" y="1055560"/>
            <a:ext cx="2410656" cy="420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8480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193" y="762000"/>
            <a:ext cx="7239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Online Learning – Right for you?</a:t>
            </a:r>
            <a:endParaRPr lang="en-US" dirty="0"/>
          </a:p>
        </p:txBody>
      </p:sp>
      <p:pic>
        <p:nvPicPr>
          <p:cNvPr id="4" name="_c54Pr2RaZ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71560" y="1600200"/>
            <a:ext cx="745066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454" y="709025"/>
            <a:ext cx="6172200" cy="8001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WCTC Online Learning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696474"/>
            <a:ext cx="7620000" cy="249574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Online Learner Orientation Requirement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Required 5 hour course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Strategies for success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Reviews learning expectations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Technology skills and tools</a:t>
            </a:r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03587" y="2269383"/>
            <a:ext cx="2403543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0541" cmpd="sng">
                  <a:solidFill>
                    <a:srgbClr val="6196D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6196D9">
                        <a:tint val="40000"/>
                        <a:satMod val="250000"/>
                      </a:srgbClr>
                    </a:gs>
                    <a:gs pos="9000">
                      <a:srgbClr val="6196D9">
                        <a:tint val="52000"/>
                        <a:satMod val="300000"/>
                      </a:srgbClr>
                    </a:gs>
                    <a:gs pos="50000">
                      <a:srgbClr val="6196D9">
                        <a:shade val="20000"/>
                        <a:satMod val="300000"/>
                      </a:srgbClr>
                    </a:gs>
                    <a:gs pos="79000">
                      <a:srgbClr val="6196D9">
                        <a:tint val="52000"/>
                        <a:satMod val="300000"/>
                      </a:srgbClr>
                    </a:gs>
                    <a:gs pos="100000">
                      <a:srgbClr val="6196D9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Georgia"/>
              </a:rPr>
              <a:t>Convenient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2004791" y="1762545"/>
            <a:ext cx="177203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/>
              </a:rPr>
              <a:t>Flexible</a:t>
            </a:r>
          </a:p>
        </p:txBody>
      </p:sp>
      <p:sp>
        <p:nvSpPr>
          <p:cNvPr id="7" name="Rectangle 6"/>
          <p:cNvSpPr/>
          <p:nvPr/>
        </p:nvSpPr>
        <p:spPr>
          <a:xfrm>
            <a:off x="2005190" y="2764076"/>
            <a:ext cx="2501326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dirty="0">
                <a:ln w="11430"/>
                <a:gradFill>
                  <a:gsLst>
                    <a:gs pos="0">
                      <a:srgbClr val="B4A59F">
                        <a:tint val="70000"/>
                        <a:satMod val="245000"/>
                      </a:srgbClr>
                    </a:gs>
                    <a:gs pos="75000">
                      <a:srgbClr val="B4A59F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B4A59F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/>
              </a:rPr>
              <a:t>Challenging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025" y="1472871"/>
            <a:ext cx="2975489" cy="19749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68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60" y="741067"/>
            <a:ext cx="7653807" cy="6976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Online Learning with Blackboard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23197"/>
            <a:ext cx="7132252" cy="477760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Faculty use this tool for:</a:t>
            </a:r>
          </a:p>
          <a:p>
            <a:pPr lvl="1">
              <a:buClr>
                <a:schemeClr val="accent5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Organizing and publishing course materials</a:t>
            </a:r>
          </a:p>
          <a:p>
            <a:pPr lvl="1">
              <a:buClr>
                <a:schemeClr val="accent5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Communication</a:t>
            </a:r>
          </a:p>
          <a:p>
            <a:pPr lvl="1">
              <a:buClr>
                <a:schemeClr val="accent5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Collaboration</a:t>
            </a:r>
          </a:p>
          <a:p>
            <a:pPr lvl="1">
              <a:buClr>
                <a:schemeClr val="accent5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Online Assessments</a:t>
            </a:r>
          </a:p>
          <a:p>
            <a:pPr lvl="1">
              <a:buClr>
                <a:schemeClr val="accent5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Course administration</a:t>
            </a:r>
          </a:p>
          <a:p>
            <a:pPr lvl="1">
              <a:buClr>
                <a:schemeClr val="accent5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Tracking online activities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Students use this tool to access:</a:t>
            </a:r>
          </a:p>
          <a:p>
            <a:pPr lvl="1">
              <a:buClr>
                <a:schemeClr val="accent5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Syllabus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Clr>
                <a:schemeClr val="accent5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Reference materials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Clr>
                <a:schemeClr val="accent5"/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Email instructors/students</a:t>
            </a:r>
          </a:p>
          <a:p>
            <a:pPr lvl="1">
              <a:buClr>
                <a:schemeClr val="accent5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Web links and activities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Clr>
                <a:schemeClr val="accent5"/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Grade Center</a:t>
            </a:r>
          </a:p>
          <a:p>
            <a:pPr lvl="1">
              <a:buClr>
                <a:schemeClr val="accent5"/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Discussion forums</a:t>
            </a:r>
          </a:p>
          <a:p>
            <a:pPr lvl="1">
              <a:buClr>
                <a:schemeClr val="accent5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Collaboration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913" y="2590800"/>
            <a:ext cx="2657878" cy="265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4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234" y="749732"/>
            <a:ext cx="6172200" cy="802386"/>
          </a:xfrm>
        </p:spPr>
        <p:txBody>
          <a:bodyPr>
            <a:normAutofit/>
          </a:bodyPr>
          <a:lstStyle/>
          <a:p>
            <a:r>
              <a:rPr lang="en-US" sz="3600" dirty="0"/>
              <a:t>Blackboard Course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473" y="1985827"/>
            <a:ext cx="7816832" cy="340621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451348" y="3853381"/>
            <a:ext cx="1947672" cy="509723"/>
            <a:chOff x="6510528" y="3523488"/>
            <a:chExt cx="2596896" cy="679630"/>
          </a:xfrm>
        </p:grpSpPr>
        <p:sp>
          <p:nvSpPr>
            <p:cNvPr id="11" name="Left-Right Arrow 10"/>
            <p:cNvSpPr/>
            <p:nvPr/>
          </p:nvSpPr>
          <p:spPr>
            <a:xfrm>
              <a:off x="6510528" y="3523488"/>
              <a:ext cx="2596896" cy="67963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Georgi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29133" y="3742576"/>
              <a:ext cx="1834449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88" dirty="0">
                  <a:solidFill>
                    <a:prstClr val="white"/>
                  </a:solidFill>
                  <a:latin typeface="Trebuchet MS"/>
                </a:rPr>
                <a:t>Read, explore, learn  here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 rot="5400000">
            <a:off x="1916366" y="3729638"/>
            <a:ext cx="1947672" cy="509723"/>
            <a:chOff x="6510528" y="3523488"/>
            <a:chExt cx="2596896" cy="679630"/>
          </a:xfrm>
        </p:grpSpPr>
        <p:sp>
          <p:nvSpPr>
            <p:cNvPr id="14" name="Left-Right Arrow 13"/>
            <p:cNvSpPr/>
            <p:nvPr/>
          </p:nvSpPr>
          <p:spPr>
            <a:xfrm>
              <a:off x="6510528" y="3523488"/>
              <a:ext cx="2596896" cy="67963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Georgi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0800000">
              <a:off x="7034442" y="3720914"/>
              <a:ext cx="1279340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88" dirty="0">
                  <a:solidFill>
                    <a:prstClr val="white"/>
                  </a:solidFill>
                  <a:latin typeface="Trebuchet MS"/>
                </a:rPr>
                <a:t>Navigate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986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66"/>
          <a:stretch/>
        </p:blipFill>
        <p:spPr>
          <a:xfrm>
            <a:off x="1756873" y="1981040"/>
            <a:ext cx="5193455" cy="396256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676400" y="970274"/>
            <a:ext cx="7848600" cy="8001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3260"/>
                </a:solidFill>
                <a:latin typeface="Trebuchet MS"/>
              </a:rPr>
              <a:t>Get the WCTC Learn Mobile App</a:t>
            </a:r>
          </a:p>
        </p:txBody>
      </p:sp>
      <p:pic>
        <p:nvPicPr>
          <p:cNvPr id="5" name="Picture 2" descr="C:\Users\rcoorough\Desktop\desktop stuff\Bb mobile graphic resources\app-store.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038" y="2819401"/>
            <a:ext cx="1943100" cy="66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rcoorough\Desktop\desktop stuff\Bb mobile graphic resources\android-app-on-google-play-0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98"/>
          <a:stretch/>
        </p:blipFill>
        <p:spPr bwMode="auto">
          <a:xfrm>
            <a:off x="7738962" y="4343400"/>
            <a:ext cx="1936177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4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3048001"/>
            <a:ext cx="8229600" cy="3096539"/>
          </a:xfrm>
        </p:spPr>
        <p:txBody>
          <a:bodyPr/>
          <a:lstStyle/>
          <a:p>
            <a:r>
              <a:rPr lang="en-US" dirty="0" smtClean="0"/>
              <a:t>www.wepanow.com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980" y="1829524"/>
            <a:ext cx="2932612" cy="121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2664658"/>
            <a:ext cx="1337993" cy="965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77" y="3654804"/>
            <a:ext cx="3622397" cy="213334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239882"/>
            <a:ext cx="3107482" cy="105654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76400" y="970274"/>
            <a:ext cx="7848600" cy="8001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3260"/>
                </a:solidFill>
                <a:latin typeface="Trebuchet MS"/>
              </a:rPr>
              <a:t>Printing on Campus</a:t>
            </a:r>
            <a:endParaRPr lang="en-US" sz="3600" dirty="0">
              <a:solidFill>
                <a:srgbClr val="00326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3255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838200"/>
            <a:ext cx="8229600" cy="1066800"/>
          </a:xfrm>
        </p:spPr>
        <p:txBody>
          <a:bodyPr/>
          <a:lstStyle/>
          <a:p>
            <a:r>
              <a:rPr lang="en-US" dirty="0" smtClean="0"/>
              <a:t>Secured Wireless for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5738" y="1889234"/>
            <a:ext cx="7772400" cy="214936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Choose WCTC Secure Wireless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Use your WCTC credentials to log on to the network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3"/>
                </a:solidFill>
              </a:rPr>
              <a:t>If you connect using the WCTC guest first you must forget it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4262909"/>
            <a:ext cx="2010203" cy="177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blog.valiantys.com/wp-content/uploads/2013/10/service-de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16874"/>
            <a:ext cx="4914900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071" y="3088345"/>
            <a:ext cx="2388565" cy="9898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1485" y="2139313"/>
            <a:ext cx="3173300" cy="7635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1785" y="3317815"/>
            <a:ext cx="5243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00"/>
                </a:solidFill>
                <a:latin typeface="Georgia"/>
              </a:rPr>
              <a:t>Email-servicedesk.wctc.edu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70" y="4078201"/>
            <a:ext cx="2917610" cy="18470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71041" y="4713196"/>
            <a:ext cx="3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000000"/>
                </a:solidFill>
                <a:latin typeface="Georgia"/>
              </a:rPr>
              <a:t>Call 262-691-5555</a:t>
            </a:r>
          </a:p>
        </p:txBody>
      </p:sp>
    </p:spTree>
    <p:extLst>
      <p:ext uri="{BB962C8B-B14F-4D97-AF65-F5344CB8AC3E}">
        <p14:creationId xmlns:p14="http://schemas.microsoft.com/office/powerpoint/2010/main" val="390608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1" y="2457451"/>
            <a:ext cx="2200275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32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30" y="685800"/>
            <a:ext cx="7175143" cy="8001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Technology Resources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523" y="1600200"/>
            <a:ext cx="5751678" cy="2743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WCTC Computing Resources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WCTC Email/Office </a:t>
            </a:r>
            <a:r>
              <a:rPr lang="en-US" dirty="0"/>
              <a:t>365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Online Learning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Blackboard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Mobile Applications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3141">
            <a:off x="2646797" y="4462469"/>
            <a:ext cx="1943100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9729">
            <a:off x="7667626" y="1695450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889" y="4005261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0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1" y="685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Computing Resources –www.wctc.edu </a:t>
            </a:r>
            <a:endParaRPr lang="en-US" dirty="0"/>
          </a:p>
        </p:txBody>
      </p:sp>
      <p:pic>
        <p:nvPicPr>
          <p:cNvPr id="1026" name="Picture 2" descr="https://i.ytimg.com/vi/mc6Uy368Um8/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14843" r="9027" b="13157"/>
          <a:stretch/>
        </p:blipFill>
        <p:spPr bwMode="auto">
          <a:xfrm>
            <a:off x="1866902" y="1981201"/>
            <a:ext cx="3370217" cy="1759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895600"/>
            <a:ext cx="5704826" cy="301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9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85800"/>
            <a:ext cx="8046720" cy="800100"/>
          </a:xfrm>
        </p:spPr>
        <p:txBody>
          <a:bodyPr>
            <a:normAutofit/>
          </a:bodyPr>
          <a:lstStyle/>
          <a:p>
            <a:r>
              <a:rPr lang="en-US" sz="3600" dirty="0"/>
              <a:t>Authentication and Identification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386" y="1676401"/>
            <a:ext cx="2931905" cy="4079563"/>
          </a:xfrm>
          <a:prstGeom prst="rect">
            <a:avLst/>
          </a:prstGeom>
        </p:spPr>
      </p:pic>
      <p:pic>
        <p:nvPicPr>
          <p:cNvPr id="7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3200400"/>
            <a:ext cx="3809343" cy="2399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66290" y="1676400"/>
            <a:ext cx="5410200" cy="129591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>
                <a:latin typeface="Calibri" panose="020F0502020204030204" pitchFamily="34" charset="0"/>
              </a:rPr>
              <a:t>Username – jstudent3 (Joe Student)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Calibri" panose="020F0502020204030204" pitchFamily="34" charset="0"/>
              </a:rPr>
              <a:t>Password – default is your student ID# </a:t>
            </a:r>
          </a:p>
        </p:txBody>
      </p:sp>
    </p:spTree>
    <p:extLst>
      <p:ext uri="{BB962C8B-B14F-4D97-AF65-F5344CB8AC3E}">
        <p14:creationId xmlns:p14="http://schemas.microsoft.com/office/powerpoint/2010/main" val="204056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988" y="764587"/>
            <a:ext cx="5883639" cy="800100"/>
          </a:xfrm>
        </p:spPr>
        <p:txBody>
          <a:bodyPr/>
          <a:lstStyle/>
          <a:p>
            <a:r>
              <a:rPr lang="en-US" dirty="0" smtClean="0"/>
              <a:t>Your Portal/Applications</a:t>
            </a:r>
            <a:endParaRPr lang="en-US" dirty="0"/>
          </a:p>
        </p:txBody>
      </p:sp>
      <p:pic>
        <p:nvPicPr>
          <p:cNvPr id="2050" name="img184963" descr="0f79542b-1954-4769-81df-d2e9211076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627" y="609601"/>
            <a:ext cx="238218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2175678"/>
            <a:ext cx="3969706" cy="17105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0865" y="4219247"/>
            <a:ext cx="5498136" cy="10200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560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0"/>
            <a:ext cx="8163596" cy="156558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WCTC uses </a:t>
            </a:r>
            <a:r>
              <a:rPr lang="en-US" dirty="0" smtClean="0"/>
              <a:t>Office 365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50GB of Email storage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Student Email Address </a:t>
            </a:r>
            <a:r>
              <a:rPr lang="en-US" dirty="0" smtClean="0"/>
              <a:t>–username@my.wctc.edu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WCTC </a:t>
            </a:r>
            <a:r>
              <a:rPr lang="en-US" dirty="0"/>
              <a:t>will only send email to a student’s @my.wctc.edu address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869" y="4732181"/>
            <a:ext cx="32289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25" y="816298"/>
            <a:ext cx="3686175" cy="642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882" y="3449878"/>
            <a:ext cx="8408194" cy="25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675" y="685800"/>
            <a:ext cx="3686175" cy="642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1" y="1676400"/>
            <a:ext cx="8777143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1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6858" y="1981201"/>
            <a:ext cx="3943350" cy="256249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1 TB of FREE cloud file storage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Apps for your mobile device and PC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Get free office web apps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Click on New within your OneDrive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6858" y="914401"/>
            <a:ext cx="2937938" cy="9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1" y="1524000"/>
            <a:ext cx="4881447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7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838200"/>
            <a:ext cx="8229600" cy="8001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Office Web Apps within Email Account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1" y="1828800"/>
            <a:ext cx="739139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1">
      <a:dk1>
        <a:srgbClr val="000000"/>
      </a:dk1>
      <a:lt1>
        <a:sysClr val="window" lastClr="FFFFFF"/>
      </a:lt1>
      <a:dk2>
        <a:srgbClr val="003260"/>
      </a:dk2>
      <a:lt2>
        <a:srgbClr val="FFDE75"/>
      </a:lt2>
      <a:accent1>
        <a:srgbClr val="6196D9"/>
      </a:accent1>
      <a:accent2>
        <a:srgbClr val="B4A59F"/>
      </a:accent2>
      <a:accent3>
        <a:srgbClr val="F47B20"/>
      </a:accent3>
      <a:accent4>
        <a:srgbClr val="8064A2"/>
      </a:accent4>
      <a:accent5>
        <a:srgbClr val="4BACC6"/>
      </a:accent5>
      <a:accent6>
        <a:srgbClr val="F79646"/>
      </a:accent6>
      <a:hlink>
        <a:srgbClr val="F47B20"/>
      </a:hlink>
      <a:folHlink>
        <a:srgbClr val="F47B2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12F1D37A61014496A5945B9E76A4CE" ma:contentTypeVersion="0" ma:contentTypeDescription="Create a new document." ma:contentTypeScope="" ma:versionID="b69b6b0b733f138b2ca8c2124fc19b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324B59-50DC-4E97-91F8-6248019FD1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D565D16-CEDB-4A4F-83C7-A0BB856FB8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8F8216-00AA-472A-88E8-8E600536C33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1183</Words>
  <Application>Microsoft Office PowerPoint</Application>
  <PresentationFormat>Widescreen</PresentationFormat>
  <Paragraphs>176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Adobe Gothic Std B</vt:lpstr>
      <vt:lpstr>Arial</vt:lpstr>
      <vt:lpstr>Calibri</vt:lpstr>
      <vt:lpstr>Georgia</vt:lpstr>
      <vt:lpstr>Trebuchet MS</vt:lpstr>
      <vt:lpstr>Wingdings</vt:lpstr>
      <vt:lpstr>Wingdings 2</vt:lpstr>
      <vt:lpstr>Urban</vt:lpstr>
      <vt:lpstr>WCTC Student Technology Resources</vt:lpstr>
      <vt:lpstr>Technology Resources Overview</vt:lpstr>
      <vt:lpstr>Computing Resources –www.wctc.edu </vt:lpstr>
      <vt:lpstr>Authentication and Identification</vt:lpstr>
      <vt:lpstr>Your Portal/Applications</vt:lpstr>
      <vt:lpstr>PowerPoint Presentation</vt:lpstr>
      <vt:lpstr>PowerPoint Presentation</vt:lpstr>
      <vt:lpstr>PowerPoint Presentation</vt:lpstr>
      <vt:lpstr>Office Web Apps within Email Account</vt:lpstr>
      <vt:lpstr>Online Learning – Right for you?</vt:lpstr>
      <vt:lpstr>WCTC Online Learning</vt:lpstr>
      <vt:lpstr>Online Learning with Blackboard</vt:lpstr>
      <vt:lpstr>Blackboard Course</vt:lpstr>
      <vt:lpstr>PowerPoint Presentation</vt:lpstr>
      <vt:lpstr>PowerPoint Presentation</vt:lpstr>
      <vt:lpstr>Secured Wireless for Students</vt:lpstr>
      <vt:lpstr>PowerPoint Presentation</vt:lpstr>
      <vt:lpstr>PowerPoint Presentation</vt:lpstr>
    </vt:vector>
  </TitlesOfParts>
  <Company>Waukesha County Technical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WCTC Student Technology Resources</dc:title>
  <dc:creator>Stephanie McWilliams</dc:creator>
  <cp:lastModifiedBy>Stephanie McWilliams</cp:lastModifiedBy>
  <cp:revision>1</cp:revision>
  <dcterms:created xsi:type="dcterms:W3CDTF">2017-03-09T16:38:33Z</dcterms:created>
  <dcterms:modified xsi:type="dcterms:W3CDTF">2017-03-09T16:39:01Z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0x010100B212F1D37A61014496A5945B9E76A4CE</vt:lpwstr>
  </property>
</Properties>
</file>